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302" r:id="rId2"/>
    <p:sldId id="379" r:id="rId3"/>
    <p:sldId id="380" r:id="rId4"/>
    <p:sldId id="382" r:id="rId5"/>
    <p:sldId id="383" r:id="rId6"/>
    <p:sldId id="403" r:id="rId7"/>
    <p:sldId id="404" r:id="rId8"/>
    <p:sldId id="405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9" autoAdjust="0"/>
    <p:restoredTop sz="94660"/>
  </p:normalViewPr>
  <p:slideViewPr>
    <p:cSldViewPr>
      <p:cViewPr>
        <p:scale>
          <a:sx n="100" d="100"/>
          <a:sy n="100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6C4ED34B-3B40-47C8-B80C-DB62D38D39CA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180AA753-CA44-4D78-93FB-908F2F4F92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0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3343674-11CD-4C12-BC0F-AA78E342496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2D1E7335-1101-44E2-9A35-375D94CB7F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A34969-9A21-4435-B61C-F6C562A7D125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8D5E569-6FBB-4BC2-B82D-C67795DC640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tduncan@esc17.ne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387350" y="685800"/>
            <a:ext cx="7848600" cy="19272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Accountability Update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81000" y="2438400"/>
            <a:ext cx="4038600" cy="175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Ty Duncan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tduncan@esc17.net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@</a:t>
            </a:r>
            <a:r>
              <a:rPr lang="en-US" sz="1800" dirty="0" err="1" smtClean="0"/>
              <a:t>instructionalle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26" name="Picture 2" descr="http://www.esc17.net/users/0225/driv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105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AOEBAODxAQDRAPEA8QEBAQFRAPDw4PFBAXFBQQEhIXGyYeFxkjGRUSHy8gIycpLCwsFR49NjAqNSYrLCkBCQoKDgwOGg8PGikhHyQtKSwsLCopKykpLC8tKiwsLywqLC0pLCwpKSwpLCopKSksLCksLCwsLCkpKSosKSwsLP/AABEIAMIBAwMBIgACEQEDEQH/xAAcAAEAAQUBAQAAAAAAAAAAAAAABgEDBAUHAgj/xABOEAACAQEDBAoNCgQEBwAAAAAAAQIDBBESBQYhQRYxUVJhcYGRobETIiQyM1NUcpKywdHSBxQVIzVic3Sz4TRCouIXwtPxJUNEZIKT8P/EABoBAQADAQEBAAAAAAAAAAAAAAADBAUCAQb/xAAxEQACAQICBwYGAwEAAAAAAAAAAQIDEQQhEhMUMUFRkTJScYGhsQUiYWLR8ELB4TP/2gAMAwEAAhEDEQA/AO4gAAAAAAAAAAAAAAAAAAAAAAAAAAAAAAAAAAAAAAAAAAAAAAAAAAAAAAAAEayxndgk6NmSqzWhzemCe4lr49rjLueGVnRpKlB3VK18b1tqC75rhd6XKRilGNCF729b1t71FuhSTWlLyIKk3eyMmdqtdTTO0TjwQbiuaNyKYq3lVb05/EaevlCc9eFbi9r1mPiLyp+HQr6RIMdbyqt6c/iGOt5VW9OfxEfxDEe6v9sNIkGOt5VW9OfxDHW8qrenP4iP4hiGr/bDSJBjreVVvTn8Qx1vKq3pz+Ij+IYhq/2w0iQY63lVb05/EMdbyqt6c/iI/iF41f7YaRIMVfVaq3LKfxF+hnDa7O+3atFPXi27vOuvXLeRqFZx0ptcWg2Niyji7Se29p6nwM5lTyzSZ6pcif5LyrTtUMdN7WiUX30HuNe0zTnNltjsVeFWN/Y5aJx1OOte1cR0WMk0mtKelPdRnVqWg8tzLVOeksyoAICQAAAAAAAAAAAAAAAAAAAAAAAAgudVTFbqcXtQpprnk/YjR5Vr3yUdUV0v9rjcZyPu9fhL/MRzKMvrZ8a9VGtQXyx8ClU3s8YhiLWIYiyQl3EMRaxDEAXcQxFrELwC7iJRkPMuVaKq15OlB6YwV3ZJLdd/e81/EYGZuSlaLRfNXwopTkntSlf2kXy3v/xOllLE13B6MSxSpp5s01HNCxw/5WPhnKcr+S+4yFm7ZF/09L0UzYgoOpN8WWdGPIjecmRLNTstapCjThKMU1KKuaeJI5/iOmZ2vuKv5q9eJy7EaOEbcHfmVaytLI3VoqdkoYnt6Hyp3P2k9zdqudloN7fY4LmVxzqlLuaXL66Og5q/wlDzIkWJXy+Z3R3+RtgAUCyAAAAAAAAAAAAAAAAAAAAAAAAc+zmf/EF+Ev8AMRvKMvrZ8a9VGwz0rSjlaNza7nWjVt1NRFspZXlGtNNKSvXA+9RsUF8q8ClU3vxNhiGI11PK0Ht4o8l66DIhbIPanHnu6yzYhMq8XltSv4St4BcvF5csNklXqQowuxVJYY4tCvu1skH+Htr3aHpz+A4lUjDKTsdKLe43fyc0UqNaeuVVR5IwTXrMlpo80sjVLHRnTquDlKq5rA3JXOEVrS3Gbwx68lKo2i9TVopA5hlnO+0VqsnTqzo0k2oRg8LcU9EpNaW3tnTasb4yS22mlx3HOF8nls31D05/ATYV0025kdbSdlE01fLFoqRcZ1604vbjKc3F8ab0mHiN1lbNC0WSjUtFV0sFNJywylKWmSjoWFa2iI1Msr+WLfC3d0I0oOMl8pVkmt5J6Uu5Zcb9dEyzcy/Rp2ajCWK+MEncrzmat9SVjm78Ol97o/nWslObltastBXJ/Vx0u+96CCpTU1Z8zmpWdJJom2yehuz9EbJ6G7P0SN/SH3UPn/3UQbNHk+pBt0+a6f6STZPQ3Z+iU2T0N2fokc+kPuofSH3UNmjyfUbdPmun+kj2T0N2fojZPZ92fokb+kHvUVVuT76Ku5+hjZo8n1G3T5ro/wAkwsuU6VXvJpvceiXMzKIO6EZLFTeFrau0afYbvIOWnU+qq9/Hae7x8JBUoaKvEuUMVpvRnk+HJm9ABWLwAAAAAAAAAAAByjPj7Wj+WXXUIXldfX1ONeqiaZ7/AGtH8uuuoQ3K/h6nGvVRtYfsrwKNTe/Ewkj1cEiqRbsRBaOAuRrzW1KS5Webitx1Y8N7mZaZvKFkTk2nWWh+azuZwDN63xs1qoWiak40qilJRucmrmtF7S1nSf8AFix+KtPo0v8AUM3GUZzknFXyLNGcUs2TYGqzdzipZQpyrUY1IRjN02qiiniUYyvWFvR2yNqZcouLsy0nfNAHmpPCnJ7STfMiFL5WrF4q0+jS/wBQ7hSnPsq55KSjvNr8oP2bavMh+rA4ZcdKzo+UWy2uyVrNTp14zqRioucaairpxlpam3q3Dm7RrYSnKEGpK2ZTrSTlkbeiu4pcb/UR0bNbNuNWw2aopyjKVKD0pSjfduaGc7oruKXG/wBRHVsyarjYLLtNdhhxrQRYiUoq8eZ4oQnlNXRp7fk6pZ5YZrQ+9ktMZcT9hjXk8t1kjXpuD2pLQ97LVJEDnFptPbTafGncxQq6xZ7zMxeH1MstzKXi8oCwUyt5S8oALl2z13CV+rXxGVVlgq06i1vT1dTNdeZtpfaUnwx6iOaJ6Un0sycWapihF8BdMTJng1ymWYx9OAAAAAAAAAAAAcpz3+1o/l111CG5XX19TjXqomee32rH8uuuoQ7K3h6nGvVRt4bsrwKNXe/Ew0iqRVI9JF0gKJFbiqRVI9seFLitxW4rce2B1T5J/wCDrfmZfpUybEK+Sj+Eq/mZfpUyanzuK/6yNKl2EWrV4OfmS6j51itC4l1H0Vau8n5kuo+d0tC4l1F74dul5f2QYngeWjy0XGijRpFU2tFdxS43+ojqGZsu4bN+FDqOY0l3FLjf6iOlZnvuGzfhQ6jOxKy8ztuxKLP3q/8AtZobVmtOdSc1UilOcpXYXovd922balarklctHCXFanuLnM+LnBtxJZKlVilPh4mg2IT8bH0X7y3VzSqpXxnCfBpj7yRO1vcXOIW1a1dwrSSa6qQ7Nht35ILabNOlLBUi4S3HrW6nrRZZPcp5OjaKbi7r9uEt7L3HP6tRQbjJpOLaa1pp3NFyjV1i+pm4vD6iW/J7j1eZlo7ylxx6jVTt0VtJvoMi1WqThQu0Xyhw6iWaK1Oaz8vc6DkzwaMsxMmeDXKZZhn1wAAAAAAAAAAAByvPX7Vj+XXXUIdlbw9TjXqomOev2rH8uuuoQ/Ky+uqca9VG7huzHwKFXe/ExEj0kEj0kXEQBI9XBIqkdpHguFx6uK3HtgdR+Sr+Eq/mZfpUyaEM+Sv+Eq/mZfpUyZnzeK/7SNKl2EWrV3k/Ml1Hz0loXEuo+hbV3k/Ml1Hz2loXEi98N3S8v7IMTwPLR5aLjR5aNNlU2tJdxy4366OiZpzusVn/AAo9Rzyku45cb9dE9zWl3HZ/w49RQrq68zyq7JG97Kx2U90bBOcVJONz3b93iPf0XPdj0+4o6UVxOVTqNXSZZ7IU7IX/AKLnux6fce6eS3f2zV3Bts804czpUqr4GXYnfTV/DzXnN84Ir51aLtrssufX03nQ8o2+FmpOpLQoq6Mdcpaoo5lWqOcpTlplKTlJ8Ld7JsGm5SlwIPiskoQp8THaNjaF2lDzodRguJsLQu0oedDqLszIo8fL3Oh5M8GuUyzEyZ4NcplmAfagAAAAAAAAAAAHK8++0ypSk9qVKMVx4prraIvl2hhqY9U0udaGua4n/wAp2RZVIQtEE8VK96NvC9u7iuT5CIUakLXSwy0SW3dtxlvlwGzhppwT5ZMpVY/M0R9HpF+1ZPnSfbK9apLTF+4so0VnuKzKo9JFEekdo8KpFbgj1cd2PDp/yW/wlX8xL9KmTI5Pmtnosn0Z0uwOriqOpix4Lr4xjddhe96Tc/4rryR/+1fAYWIwladWUoxy8UXqdaCik2Tq095PzJdR8+paFxI6LV+VVSi4/NWr014Va15hzy4t4GhOkpaatuIq84ytonhnllxRbdyV73FpZtcm5IaaqVdF2lRfXL3FyclHeQJXK2qHYrIoPQ3hTXC5Ymusmubl8bLQT1U4dRB67drrQpQ0wi9L3d2XsRP7PHDFR3EkUanBeZDiZJWRKsmP6qHE/WZlEes2WZU4qCjF3a73u3l3ZBLeR52ZkqE227F2njKSgk3wXA3hj2yVVR+pjCUvvuUV0I1eyCW8jzsuUc4E3dONy3U77uQ51E1nY72yjLLSsRHLlS0Sqd03qS72O1BL7l2hrhNY0dLypk2FqpOLuvuvpz3srtDXAc5qU3FuLVzi2mtxp3NGlh6qnG1rWMDHYaVGd27p8Sw0Z9oXaUPOh1GG0Z1oXaUOOHUSzK1Hj5e5P8meDXKZZiZM8GuUyzBPtAAAAAAAAAAAACzarMqkXCWlM5hnHmNUo1HVs/a6W7loXJucW0dVPMoJ6GrySnVlTd4nMoqSsziSt1pp9rUouXCk1fzXofP79uyvm/tOwVciUJ6XBFvY7Z94i2sb9q9SHUfU5Krb/wBr/T/aVVtXkvR/adZ2O2feIbHbPvEdbd9vqzzUfU5QravJehfCelbV5L0L4Tqux2z7xDY7Z94j3b/t9WNn+pyv58vJuhfCUdtXkvQvhOq7HbPvENjtn3iG3/b6s82f6nJnlKO183XMvhPDynDyddHwkoyhk2mrSopaML9prrVYIKcldr9hahVc0nb1ZnVsRGlJp8HY1H0zd3lHD0dUStnstpt0sC7WOi9LQruLbfKbSNihuGfku0OzVI1IJXrbWqUXtxZ1Jzt8qSfUhWPhdXTsZdjzT+ZQjO6/F3ze2pcJlYyVWK3UrVTvjdJNXSg7r48EkYNpzbi3fTk4fdfbLke31lGnXtlU3k+Jwsqj1lLNM0eMYzZbGqu/p/1e4bGqu/p/1e4m11PmUtlr91mtxjGbLY1V31P+r3Fyz5tSv+smsO5C+98r2jx1qa4nqwldu2ibLIzboQv+9dxYncQjLiXzmvd4x8+vpvJzbrZCzUnJ3JRV0Ir+Z3aIo55Wm5ScpaXJuTe6272cYRNylPgT/EpKNOFK92vxYsNGdaF2lHjh1GHJGbaldGitd8epe8uTMulx8vcnmTPBrlMsxMmeDXKZZgn2YAAAAAAAAAAAAAAAAAAAAAAAAAABAcvpwrxnuex/7li3WfElUjp0abta1Mkec2SuyJyXGuBkWstsdJ4JLXta1xGjhql0o8V6mFj8O1Nz/i/RlhHuKMxqjPTfgb5P2Kqy0/GL+ku6Zkap8GizZ68qclKEnCS1p3Pi4Td2bOyrHROMKnDpg+jR0GtVlp+MXQelZafjF0Ec4wn2kT0p1qXYlbzN2s714l+n/aNly8S/TXuNOrLT8Yugr81h4xdBFqKPL3LO2YrvL0NvsvXiX6a9xbrZ4Su7Skk92Ur1zJI1bstPxi6Dy7LT8Yug9VCly9zx4vEv+XsY9ut1SvLFUliepbUYrcS1GI0bB2Wn4xdB57BRW3PFy+4nUklZIpShKTvJ+pi2WzY391bb9hdtMsdWEF/K1z33s9WjKCisNNXLav2uZGXm9kuU5qbXFf1sgrVdFXe/gXcJh9ZJJbr3b/ol+To3U4mUeYQuSS1I9GSfSgAAAAAAAAAAAAAAAAAAAAAAAAAAHmcFJXNXpmhypmxGppSv60SAAEDqZq1E7lKSKbGa2/lzE9B3rJ831ItTS7q6IgWxutv5c37Fdjlbfy5v2J4BrJ831Gopd1dEQTY9X8ZLm/YbHq/jJc37E7A1k+b6jUUu6uiIJsdr+MlzfsU2OVt/Lm/YngGsnzfUail3V0RAtjdbfy5v2CzZq7+XMT0DWT5vqNRS7q6IieT80rmpSvb3ZEmstljTV0eVl4HBKlbJAAA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AOEBAODxAQDRAPEA8QEBAQFRAPDw4PFBAXFBQQEhIXGyYeFxkjGRUSHy8gIycpLCwsFR49NjAqNSYrLCkBCQoKDgwOGg8PGikhHyQtKSwsLCopKykpLC8tKiwsLywqLC0pLCwpKSwpLCopKSksLCksLCwsLCkpKSosKSwsLP/AABEIAMIBAwMBIgACEQEDEQH/xAAcAAEAAQUBAQAAAAAAAAAAAAAABgEDBAUHAgj/xABOEAACAQEDBAoNCgQEBwAAAAAAAQIDBBESBQYhQRYxUVJhcYGRobETIiQyM1NUcpKywdHSBxQVIzVic3Sz4TRCouIXwtPxJUNEZIKT8P/EABoBAQADAQEBAAAAAAAAAAAAAAADBAUCAQb/xAAxEQACAQICBwYGAwEAAAAAAAAAAQIDEQQhEhMUMUFRkTJScYGhsQUiYWLR8ELB4TP/2gAMAwEAAhEDEQA/AO4gAAAAAAAAAAAAAAAAAAAAAAAAAAAAAAAAAAAAAAAAAAAAAAAAAAAAAAAAEayxndgk6NmSqzWhzemCe4lr49rjLueGVnRpKlB3VK18b1tqC75rhd6XKRilGNCF729b1t71FuhSTWlLyIKk3eyMmdqtdTTO0TjwQbiuaNyKYq3lVb05/EaevlCc9eFbi9r1mPiLyp+HQr6RIMdbyqt6c/iGOt5VW9OfxEfxDEe6v9sNIkGOt5VW9OfxDHW8qrenP4iP4hiGr/bDSJBjreVVvTn8Qx1vKq3pz+Ij+IYhq/2w0iQY63lVb05/EMdbyqt6c/iI/iF41f7YaRIMVfVaq3LKfxF+hnDa7O+3atFPXi27vOuvXLeRqFZx0ptcWg2Niyji7Se29p6nwM5lTyzSZ6pcif5LyrTtUMdN7WiUX30HuNe0zTnNltjsVeFWN/Y5aJx1OOte1cR0WMk0mtKelPdRnVqWg8tzLVOeksyoAICQAAAAAAAAAAAAAAAAAAAAAAAAgudVTFbqcXtQpprnk/YjR5Vr3yUdUV0v9rjcZyPu9fhL/MRzKMvrZ8a9VGtQXyx8ClU3s8YhiLWIYiyQl3EMRaxDEAXcQxFrELwC7iJRkPMuVaKq15OlB6YwV3ZJLdd/e81/EYGZuSlaLRfNXwopTkntSlf2kXy3v/xOllLE13B6MSxSpp5s01HNCxw/5WPhnKcr+S+4yFm7ZF/09L0UzYgoOpN8WWdGPIjecmRLNTstapCjThKMU1KKuaeJI5/iOmZ2vuKv5q9eJy7EaOEbcHfmVaytLI3VoqdkoYnt6Hyp3P2k9zdqudloN7fY4LmVxzqlLuaXL66Og5q/wlDzIkWJXy+Z3R3+RtgAUCyAAAAAAAAAAAAAAAAAAAAAAAAc+zmf/EF+Ev8AMRvKMvrZ8a9VGwz0rSjlaNza7nWjVt1NRFspZXlGtNNKSvXA+9RsUF8q8ClU3vxNhiGI11PK0Ht4o8l66DIhbIPanHnu6yzYhMq8XltSv4St4BcvF5csNklXqQowuxVJYY4tCvu1skH+Htr3aHpz+A4lUjDKTsdKLe43fyc0UqNaeuVVR5IwTXrMlpo80sjVLHRnTquDlKq5rA3JXOEVrS3Gbwx68lKo2i9TVopA5hlnO+0VqsnTqzo0k2oRg8LcU9EpNaW3tnTasb4yS22mlx3HOF8nls31D05/ATYV0025kdbSdlE01fLFoqRcZ1604vbjKc3F8ab0mHiN1lbNC0WSjUtFV0sFNJywylKWmSjoWFa2iI1Msr+WLfC3d0I0oOMl8pVkmt5J6Uu5Zcb9dEyzcy/Rp2ajCWK+MEncrzmat9SVjm78Ol97o/nWslObltastBXJ/Vx0u+96CCpTU1Z8zmpWdJJom2yehuz9EbJ6G7P0SN/SH3UPn/3UQbNHk+pBt0+a6f6STZPQ3Z+iU2T0N2fokc+kPuofSH3UNmjyfUbdPmun+kj2T0N2fojZPZ92fokb+kHvUVVuT76Ku5+hjZo8n1G3T5ro/wAkwsuU6VXvJpvceiXMzKIO6EZLFTeFrau0afYbvIOWnU+qq9/Hae7x8JBUoaKvEuUMVpvRnk+HJm9ABWLwAAAAAAAAAAAByjPj7Wj+WXXUIXldfX1ONeqiaZ7/AGtH8uuuoQ3K/h6nGvVRtYfsrwKNTe/Ewkj1cEiqRbsRBaOAuRrzW1KS5Webitx1Y8N7mZaZvKFkTk2nWWh+azuZwDN63xs1qoWiak40qilJRucmrmtF7S1nSf8AFix+KtPo0v8AUM3GUZzknFXyLNGcUs2TYGqzdzipZQpyrUY1IRjN02qiiniUYyvWFvR2yNqZcouLsy0nfNAHmpPCnJ7STfMiFL5WrF4q0+jS/wBQ7hSnPsq55KSjvNr8oP2bavMh+rA4ZcdKzo+UWy2uyVrNTp14zqRioucaairpxlpam3q3Dm7RrYSnKEGpK2ZTrSTlkbeiu4pcb/UR0bNbNuNWw2aopyjKVKD0pSjfduaGc7oruKXG/wBRHVsyarjYLLtNdhhxrQRYiUoq8eZ4oQnlNXRp7fk6pZ5YZrQ+9ktMZcT9hjXk8t1kjXpuD2pLQ97LVJEDnFptPbTafGncxQq6xZ7zMxeH1MstzKXi8oCwUyt5S8oALl2z13CV+rXxGVVlgq06i1vT1dTNdeZtpfaUnwx6iOaJ6Un0sycWapihF8BdMTJng1ymWYx9OAAAAAAAAAAAAcpz3+1o/l111CG5XX19TjXqomee32rH8uuuoQ7K3h6nGvVRt4bsrwKNXe/Ew0iqRVI9JF0gKJFbiqRVI9seFLitxW4rce2B1T5J/wCDrfmZfpUybEK+Sj+Eq/mZfpUyanzuK/6yNKl2EWrV4OfmS6j51itC4l1H0Vau8n5kuo+d0tC4l1F74dul5f2QYngeWjy0XGijRpFU2tFdxS43+ojqGZsu4bN+FDqOY0l3FLjf6iOlZnvuGzfhQ6jOxKy8ztuxKLP3q/8AtZobVmtOdSc1UilOcpXYXovd922balarklctHCXFanuLnM+LnBtxJZKlVilPh4mg2IT8bH0X7y3VzSqpXxnCfBpj7yRO1vcXOIW1a1dwrSSa6qQ7Nht35ILabNOlLBUi4S3HrW6nrRZZPcp5OjaKbi7r9uEt7L3HP6tRQbjJpOLaa1pp3NFyjV1i+pm4vD6iW/J7j1eZlo7ylxx6jVTt0VtJvoMi1WqThQu0Xyhw6iWaK1Oaz8vc6DkzwaMsxMmeDXKZZhn1wAAAAAAAAAAAByvPX7Vj+XXXUIdlbw9TjXqomOev2rH8uuuoQ/Ky+uqca9VG7huzHwKFXe/ExEj0kEj0kXEQBI9XBIqkdpHguFx6uK3HtgdR+Sr+Eq/mZfpUyaEM+Sv+Eq/mZfpUyZnzeK/7SNKl2EWrV3k/Ml1Hz0loXEuo+hbV3k/Ml1Hz2loXEi98N3S8v7IMTwPLR5aLjR5aNNlU2tJdxy4366OiZpzusVn/AAo9Rzyku45cb9dE9zWl3HZ/w49RQrq68zyq7JG97Kx2U90bBOcVJONz3b93iPf0XPdj0+4o6UVxOVTqNXSZZ7IU7IX/AKLnux6fce6eS3f2zV3Bts804czpUqr4GXYnfTV/DzXnN84Ir51aLtrssufX03nQ8o2+FmpOpLQoq6Mdcpaoo5lWqOcpTlplKTlJ8Ld7JsGm5SlwIPiskoQp8THaNjaF2lDzodRguJsLQu0oedDqLszIo8fL3Oh5M8GuUyzEyZ4NcplmAfagAAAAAAAAAAAHK8++0ypSk9qVKMVx4prraIvl2hhqY9U0udaGua4n/wAp2RZVIQtEE8VK96NvC9u7iuT5CIUakLXSwy0SW3dtxlvlwGzhppwT5ZMpVY/M0R9HpF+1ZPnSfbK9apLTF+4so0VnuKzKo9JFEekdo8KpFbgj1cd2PDp/yW/wlX8xL9KmTI5Pmtnosn0Z0uwOriqOpix4Lr4xjddhe96Tc/4rryR/+1fAYWIwladWUoxy8UXqdaCik2Tq095PzJdR8+paFxI6LV+VVSi4/NWr014Va15hzy4t4GhOkpaatuIq84ytonhnllxRbdyV73FpZtcm5IaaqVdF2lRfXL3FyclHeQJXK2qHYrIoPQ3hTXC5Ymusmubl8bLQT1U4dRB67drrQpQ0wi9L3d2XsRP7PHDFR3EkUanBeZDiZJWRKsmP6qHE/WZlEes2WZU4qCjF3a73u3l3ZBLeR52ZkqE227F2njKSgk3wXA3hj2yVVR+pjCUvvuUV0I1eyCW8jzsuUc4E3dONy3U77uQ51E1nY72yjLLSsRHLlS0Sqd03qS72O1BL7l2hrhNY0dLypk2FqpOLuvuvpz3srtDXAc5qU3FuLVzi2mtxp3NGlh6qnG1rWMDHYaVGd27p8Sw0Z9oXaUPOh1GG0Z1oXaUOOHUSzK1Hj5e5P8meDXKZZiZM8GuUyzBPtAAAAAAAAAAAACzarMqkXCWlM5hnHmNUo1HVs/a6W7loXJucW0dVPMoJ6GrySnVlTd4nMoqSsziSt1pp9rUouXCk1fzXofP79uyvm/tOwVciUJ6XBFvY7Z94i2sb9q9SHUfU5Krb/wBr/T/aVVtXkvR/adZ2O2feIbHbPvEdbd9vqzzUfU5QravJehfCelbV5L0L4Tqux2z7xDY7Z94j3b/t9WNn+pyv58vJuhfCUdtXkvQvhOq7HbPvENjtn3iG3/b6s82f6nJnlKO183XMvhPDynDyddHwkoyhk2mrSopaML9prrVYIKcldr9hahVc0nb1ZnVsRGlJp8HY1H0zd3lHD0dUStnstpt0sC7WOi9LQruLbfKbSNihuGfku0OzVI1IJXrbWqUXtxZ1Jzt8qSfUhWPhdXTsZdjzT+ZQjO6/F3ze2pcJlYyVWK3UrVTvjdJNXSg7r48EkYNpzbi3fTk4fdfbLke31lGnXtlU3k+Jwsqj1lLNM0eMYzZbGqu/p/1e4bGqu/p/1e4m11PmUtlr91mtxjGbLY1V31P+r3Fyz5tSv+smsO5C+98r2jx1qa4nqwldu2ibLIzboQv+9dxYncQjLiXzmvd4x8+vpvJzbrZCzUnJ3JRV0Ir+Z3aIo55Wm5ScpaXJuTe6272cYRNylPgT/EpKNOFK92vxYsNGdaF2lHjh1GHJGbaldGitd8epe8uTMulx8vcnmTPBrlMsxMmeDXKZZgn2YAAAAAAAAAAAAAAAAAAAAAAAAAABAcvpwrxnuex/7li3WfElUjp0abta1Mkec2SuyJyXGuBkWstsdJ4JLXta1xGjhql0o8V6mFj8O1Nz/i/RlhHuKMxqjPTfgb5P2Kqy0/GL+ku6Zkap8GizZ68qclKEnCS1p3Pi4Td2bOyrHROMKnDpg+jR0GtVlp+MXQelZafjF0Ec4wn2kT0p1qXYlbzN2s714l+n/aNly8S/TXuNOrLT8Yugr81h4xdBFqKPL3LO2YrvL0NvsvXiX6a9xbrZ4Su7Skk92Ur1zJI1bstPxi6Dy7LT8Yug9VCly9zx4vEv+XsY9ut1SvLFUliepbUYrcS1GI0bB2Wn4xdB57BRW3PFy+4nUklZIpShKTvJ+pi2WzY391bb9hdtMsdWEF/K1z33s9WjKCisNNXLav2uZGXm9kuU5qbXFf1sgrVdFXe/gXcJh9ZJJbr3b/ol+To3U4mUeYQuSS1I9GSfSgAAAAAAAAAAAAAAAAAAAAAAAAAAHmcFJXNXpmhypmxGppSv60SAAEDqZq1E7lKSKbGa2/lzE9B3rJ831ItTS7q6IgWxutv5c37Fdjlbfy5v2J4BrJ831Gopd1dEQTY9X8ZLm/YbHq/jJc37E7A1k+b6jUUu6uiIJsdr+MlzfsU2OVt/Lm/YngGsnzfUail3V0RAtjdbfy5v2CzZq7+XMT0DWT5vqNRS7q6IieT80rmpSvb3ZEmstljTV0eVl4HBKlbJAAA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215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AOEBAODxAQDRAPEA8QEBAQFRAPDw4PFBAXFBQQEhIXGyYeFxkjGRUSHy8gIycpLCwsFR49NjAqNSYrLCkBCQoKDgwOGg8PGikhHyQtKSwsLCopKykpLC8tKiwsLywqLC0pLCwpKSwpLCopKSksLCksLCwsLCkpKSosKSwsLP/AABEIAMIBAwMBIgACEQEDEQH/xAAcAAEAAQUBAQAAAAAAAAAAAAAABgEDBAUHAgj/xABOEAACAQEDBAoNCgQEBwAAAAAAAQIDBBESBQYhQRYxUVJhcYGRobETIiQyM1NUcpKywdHSBxQVIzVic3Sz4TRCouIXwtPxJUNEZIKT8P/EABoBAQADAQEBAAAAAAAAAAAAAAADBAUCAQb/xAAxEQACAQICBwYGAwEAAAAAAAAAAQIDEQQhEhMUMUFRkTJScYGhsQUiYWLR8ELB4TP/2gAMAwEAAhEDEQA/AO4gAAAAAAAAAAAAAAAAAAAAAAAAAAAAAAAAAAAAAAAAAAAAAAAAAAAAAAAAEayxndgk6NmSqzWhzemCe4lr49rjLueGVnRpKlB3VK18b1tqC75rhd6XKRilGNCF729b1t71FuhSTWlLyIKk3eyMmdqtdTTO0TjwQbiuaNyKYq3lVb05/EaevlCc9eFbi9r1mPiLyp+HQr6RIMdbyqt6c/iGOt5VW9OfxEfxDEe6v9sNIkGOt5VW9OfxDHW8qrenP4iP4hiGr/bDSJBjreVVvTn8Qx1vKq3pz+Ij+IYhq/2w0iQY63lVb05/EMdbyqt6c/iI/iF41f7YaRIMVfVaq3LKfxF+hnDa7O+3atFPXi27vOuvXLeRqFZx0ptcWg2Niyji7Se29p6nwM5lTyzSZ6pcif5LyrTtUMdN7WiUX30HuNe0zTnNltjsVeFWN/Y5aJx1OOte1cR0WMk0mtKelPdRnVqWg8tzLVOeksyoAICQAAAAAAAAAAAAAAAAAAAAAAAAgudVTFbqcXtQpprnk/YjR5Vr3yUdUV0v9rjcZyPu9fhL/MRzKMvrZ8a9VGtQXyx8ClU3s8YhiLWIYiyQl3EMRaxDEAXcQxFrELwC7iJRkPMuVaKq15OlB6YwV3ZJLdd/e81/EYGZuSlaLRfNXwopTkntSlf2kXy3v/xOllLE13B6MSxSpp5s01HNCxw/5WPhnKcr+S+4yFm7ZF/09L0UzYgoOpN8WWdGPIjecmRLNTstapCjThKMU1KKuaeJI5/iOmZ2vuKv5q9eJy7EaOEbcHfmVaytLI3VoqdkoYnt6Hyp3P2k9zdqudloN7fY4LmVxzqlLuaXL66Og5q/wlDzIkWJXy+Z3R3+RtgAUCyAAAAAAAAAAAAAAAAAAAAAAAAc+zmf/EF+Ev8AMRvKMvrZ8a9VGwz0rSjlaNza7nWjVt1NRFspZXlGtNNKSvXA+9RsUF8q8ClU3vxNhiGI11PK0Ht4o8l66DIhbIPanHnu6yzYhMq8XltSv4St4BcvF5csNklXqQowuxVJYY4tCvu1skH+Htr3aHpz+A4lUjDKTsdKLe43fyc0UqNaeuVVR5IwTXrMlpo80sjVLHRnTquDlKq5rA3JXOEVrS3Gbwx68lKo2i9TVopA5hlnO+0VqsnTqzo0k2oRg8LcU9EpNaW3tnTasb4yS22mlx3HOF8nls31D05/ATYV0025kdbSdlE01fLFoqRcZ1604vbjKc3F8ab0mHiN1lbNC0WSjUtFV0sFNJywylKWmSjoWFa2iI1Msr+WLfC3d0I0oOMl8pVkmt5J6Uu5Zcb9dEyzcy/Rp2ajCWK+MEncrzmat9SVjm78Ol97o/nWslObltastBXJ/Vx0u+96CCpTU1Z8zmpWdJJom2yehuz9EbJ6G7P0SN/SH3UPn/3UQbNHk+pBt0+a6f6STZPQ3Z+iU2T0N2fokc+kPuofSH3UNmjyfUbdPmun+kj2T0N2fojZPZ92fokb+kHvUVVuT76Ku5+hjZo8n1G3T5ro/wAkwsuU6VXvJpvceiXMzKIO6EZLFTeFrau0afYbvIOWnU+qq9/Hae7x8JBUoaKvEuUMVpvRnk+HJm9ABWLwAAAAAAAAAAAByjPj7Wj+WXXUIXldfX1ONeqiaZ7/AGtH8uuuoQ3K/h6nGvVRtYfsrwKNTe/Ewkj1cEiqRbsRBaOAuRrzW1KS5Webitx1Y8N7mZaZvKFkTk2nWWh+azuZwDN63xs1qoWiak40qilJRucmrmtF7S1nSf8AFix+KtPo0v8AUM3GUZzknFXyLNGcUs2TYGqzdzipZQpyrUY1IRjN02qiiniUYyvWFvR2yNqZcouLsy0nfNAHmpPCnJ7STfMiFL5WrF4q0+jS/wBQ7hSnPsq55KSjvNr8oP2bavMh+rA4ZcdKzo+UWy2uyVrNTp14zqRioucaairpxlpam3q3Dm7RrYSnKEGpK2ZTrSTlkbeiu4pcb/UR0bNbNuNWw2aopyjKVKD0pSjfduaGc7oruKXG/wBRHVsyarjYLLtNdhhxrQRYiUoq8eZ4oQnlNXRp7fk6pZ5YZrQ+9ktMZcT9hjXk8t1kjXpuD2pLQ97LVJEDnFptPbTafGncxQq6xZ7zMxeH1MstzKXi8oCwUyt5S8oALl2z13CV+rXxGVVlgq06i1vT1dTNdeZtpfaUnwx6iOaJ6Un0sycWapihF8BdMTJng1ymWYx9OAAAAAAAAAAAAcpz3+1o/l111CG5XX19TjXqomee32rH8uuuoQ7K3h6nGvVRt4bsrwKNXe/Ew0iqRVI9JF0gKJFbiqRVI9seFLitxW4rce2B1T5J/wCDrfmZfpUybEK+Sj+Eq/mZfpUyanzuK/6yNKl2EWrV4OfmS6j51itC4l1H0Vau8n5kuo+d0tC4l1F74dul5f2QYngeWjy0XGijRpFU2tFdxS43+ojqGZsu4bN+FDqOY0l3FLjf6iOlZnvuGzfhQ6jOxKy8ztuxKLP3q/8AtZobVmtOdSc1UilOcpXYXovd922balarklctHCXFanuLnM+LnBtxJZKlVilPh4mg2IT8bH0X7y3VzSqpXxnCfBpj7yRO1vcXOIW1a1dwrSSa6qQ7Nht35ILabNOlLBUi4S3HrW6nrRZZPcp5OjaKbi7r9uEt7L3HP6tRQbjJpOLaa1pp3NFyjV1i+pm4vD6iW/J7j1eZlo7ylxx6jVTt0VtJvoMi1WqThQu0Xyhw6iWaK1Oaz8vc6DkzwaMsxMmeDXKZZhn1wAAAAAAAAAAAByvPX7Vj+XXXUIdlbw9TjXqomOev2rH8uuuoQ/Ky+uqca9VG7huzHwKFXe/ExEj0kEj0kXEQBI9XBIqkdpHguFx6uK3HtgdR+Sr+Eq/mZfpUyaEM+Sv+Eq/mZfpUyZnzeK/7SNKl2EWrV3k/Ml1Hz0loXEuo+hbV3k/Ml1Hz2loXEi98N3S8v7IMTwPLR5aLjR5aNNlU2tJdxy4366OiZpzusVn/AAo9Rzyku45cb9dE9zWl3HZ/w49RQrq68zyq7JG97Kx2U90bBOcVJONz3b93iPf0XPdj0+4o6UVxOVTqNXSZZ7IU7IX/AKLnux6fce6eS3f2zV3Bts804czpUqr4GXYnfTV/DzXnN84Ir51aLtrssufX03nQ8o2+FmpOpLQoq6Mdcpaoo5lWqOcpTlplKTlJ8Ld7JsGm5SlwIPiskoQp8THaNjaF2lDzodRguJsLQu0oedDqLszIo8fL3Oh5M8GuUyzEyZ4NcplmAfagAAAAAAAAAAAHK8++0ypSk9qVKMVx4prraIvl2hhqY9U0udaGua4n/wAp2RZVIQtEE8VK96NvC9u7iuT5CIUakLXSwy0SW3dtxlvlwGzhppwT5ZMpVY/M0R9HpF+1ZPnSfbK9apLTF+4so0VnuKzKo9JFEekdo8KpFbgj1cd2PDp/yW/wlX8xL9KmTI5Pmtnosn0Z0uwOriqOpix4Lr4xjddhe96Tc/4rryR/+1fAYWIwladWUoxy8UXqdaCik2Tq095PzJdR8+paFxI6LV+VVSi4/NWr014Va15hzy4t4GhOkpaatuIq84ytonhnllxRbdyV73FpZtcm5IaaqVdF2lRfXL3FyclHeQJXK2qHYrIoPQ3hTXC5Ymusmubl8bLQT1U4dRB67drrQpQ0wi9L3d2XsRP7PHDFR3EkUanBeZDiZJWRKsmP6qHE/WZlEes2WZU4qCjF3a73u3l3ZBLeR52ZkqE227F2njKSgk3wXA3hj2yVVR+pjCUvvuUV0I1eyCW8jzsuUc4E3dONy3U77uQ51E1nY72yjLLSsRHLlS0Sqd03qS72O1BL7l2hrhNY0dLypk2FqpOLuvuvpz3srtDXAc5qU3FuLVzi2mtxp3NGlh6qnG1rWMDHYaVGd27p8Sw0Z9oXaUPOh1GG0Z1oXaUOOHUSzK1Hj5e5P8meDXKZZiZM8GuUyzBPtAAAAAAAAAAAACzarMqkXCWlM5hnHmNUo1HVs/a6W7loXJucW0dVPMoJ6GrySnVlTd4nMoqSsziSt1pp9rUouXCk1fzXofP79uyvm/tOwVciUJ6XBFvY7Z94i2sb9q9SHUfU5Krb/wBr/T/aVVtXkvR/adZ2O2feIbHbPvEdbd9vqzzUfU5QravJehfCelbV5L0L4Tqux2z7xDY7Z94j3b/t9WNn+pyv58vJuhfCUdtXkvQvhOq7HbPvENjtn3iG3/b6s82f6nJnlKO183XMvhPDynDyddHwkoyhk2mrSopaML9prrVYIKcldr9hahVc0nb1ZnVsRGlJp8HY1H0zd3lHD0dUStnstpt0sC7WOi9LQruLbfKbSNihuGfku0OzVI1IJXrbWqUXtxZ1Jzt8qSfUhWPhdXTsZdjzT+ZQjO6/F3ze2pcJlYyVWK3UrVTvjdJNXSg7r48EkYNpzbi3fTk4fdfbLke31lGnXtlU3k+Jwsqj1lLNM0eMYzZbGqu/p/1e4bGqu/p/1e4m11PmUtlr91mtxjGbLY1V31P+r3Fyz5tSv+smsO5C+98r2jx1qa4nqwldu2ibLIzboQv+9dxYncQjLiXzmvd4x8+vpvJzbrZCzUnJ3JRV0Ir+Z3aIo55Wm5ScpaXJuTe6272cYRNylPgT/EpKNOFK92vxYsNGdaF2lHjh1GHJGbaldGitd8epe8uTMulx8vcnmTPBrlMsxMmeDXKZZgn2YAAAAAAAAAAAAAAAAAAAAAAAAAABAcvpwrxnuex/7li3WfElUjp0abta1Mkec2SuyJyXGuBkWstsdJ4JLXta1xGjhql0o8V6mFj8O1Nz/i/RlhHuKMxqjPTfgb5P2Kqy0/GL+ku6Zkap8GizZ68qclKEnCS1p3Pi4Td2bOyrHROMKnDpg+jR0GtVlp+MXQelZafjF0Ec4wn2kT0p1qXYlbzN2s714l+n/aNly8S/TXuNOrLT8Yugr81h4xdBFqKPL3LO2YrvL0NvsvXiX6a9xbrZ4Su7Skk92Ur1zJI1bstPxi6Dy7LT8Yug9VCly9zx4vEv+XsY9ut1SvLFUliepbUYrcS1GI0bB2Wn4xdB57BRW3PFy+4nUklZIpShKTvJ+pi2WzY391bb9hdtMsdWEF/K1z33s9WjKCisNNXLav2uZGXm9kuU5qbXFf1sgrVdFXe/gXcJh9ZJJbr3b/ol+To3U4mUeYQuSS1I9GSfSgAAAAAAAAAAAAAAAAAAAAAAAAAAHmcFJXNXpmhypmxGppSv60SAAEDqZq1E7lKSKbGa2/lzE9B3rJ831ItTS7q6IgWxutv5c37Fdjlbfy5v2J4BrJ831Gopd1dEQTY9X8ZLm/YbHq/jJc37E7A1k+b6jUUu6uiIJsdr+MlzfsU2OVt/Lm/YngGsnzfUail3V0RAtjdbfy5v2CzZq7+XMT0DWT5vqNRS7q6IieT80rmpSvb3ZEmstljTV0eVl4HBKlbJAAA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3683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AOEBAODxAQDRAPEA8QEBAQFRAPDw4PFBAXFBQQEhIXGyYeFxkjGRUSHy8gIycpLCwsFR49NjAqNSYrLCkBCQoKDgwOGg8PGikhHyQtKSwsLCopKykpLC8tKiwsLywqLC0pLCwpKSwpLCopKSksLCksLCwsLCkpKSosKSwsLP/AABEIAMIBAwMBIgACEQEDEQH/xAAcAAEAAQUBAQAAAAAAAAAAAAAABgEDBAUHAgj/xABOEAACAQEDBAoNCgQEBwAAAAAAAQIDBBESBQYhQRYxUVJhcYGRobETIiQyM1NUcpKywdHSBxQVIzVic3Sz4TRCouIXwtPxJUNEZIKT8P/EABoBAQADAQEBAAAAAAAAAAAAAAADBAUCAQb/xAAxEQACAQICBwYGAwEAAAAAAAAAAQIDEQQhEhMUMUFRkTJScYGhsQUiYWLR8ELB4TP/2gAMAwEAAhEDEQA/AO4gAAAAAAAAAAAAAAAAAAAAAAAAAAAAAAAAAAAAAAAAAAAAAAAAAAAAAAAAEayxndgk6NmSqzWhzemCe4lr49rjLueGVnRpKlB3VK18b1tqC75rhd6XKRilGNCF729b1t71FuhSTWlLyIKk3eyMmdqtdTTO0TjwQbiuaNyKYq3lVb05/EaevlCc9eFbi9r1mPiLyp+HQr6RIMdbyqt6c/iGOt5VW9OfxEfxDEe6v9sNIkGOt5VW9OfxDHW8qrenP4iP4hiGr/bDSJBjreVVvTn8Qx1vKq3pz+Ij+IYhq/2w0iQY63lVb05/EMdbyqt6c/iI/iF41f7YaRIMVfVaq3LKfxF+hnDa7O+3atFPXi27vOuvXLeRqFZx0ptcWg2Niyji7Se29p6nwM5lTyzSZ6pcif5LyrTtUMdN7WiUX30HuNe0zTnNltjsVeFWN/Y5aJx1OOte1cR0WMk0mtKelPdRnVqWg8tzLVOeksyoAICQAAAAAAAAAAAAAAAAAAAAAAAAgudVTFbqcXtQpprnk/YjR5Vr3yUdUV0v9rjcZyPu9fhL/MRzKMvrZ8a9VGtQXyx8ClU3s8YhiLWIYiyQl3EMRaxDEAXcQxFrELwC7iJRkPMuVaKq15OlB6YwV3ZJLdd/e81/EYGZuSlaLRfNXwopTkntSlf2kXy3v/xOllLE13B6MSxSpp5s01HNCxw/5WPhnKcr+S+4yFm7ZF/09L0UzYgoOpN8WWdGPIjecmRLNTstapCjThKMU1KKuaeJI5/iOmZ2vuKv5q9eJy7EaOEbcHfmVaytLI3VoqdkoYnt6Hyp3P2k9zdqudloN7fY4LmVxzqlLuaXL66Og5q/wlDzIkWJXy+Z3R3+RtgAUCyAAAAAAAAAAAAAAAAAAAAAAAAc+zmf/EF+Ev8AMRvKMvrZ8a9VGwz0rSjlaNza7nWjVt1NRFspZXlGtNNKSvXA+9RsUF8q8ClU3vxNhiGI11PK0Ht4o8l66DIhbIPanHnu6yzYhMq8XltSv4St4BcvF5csNklXqQowuxVJYY4tCvu1skH+Htr3aHpz+A4lUjDKTsdKLe43fyc0UqNaeuVVR5IwTXrMlpo80sjVLHRnTquDlKq5rA3JXOEVrS3Gbwx68lKo2i9TVopA5hlnO+0VqsnTqzo0k2oRg8LcU9EpNaW3tnTasb4yS22mlx3HOF8nls31D05/ATYV0025kdbSdlE01fLFoqRcZ1604vbjKc3F8ab0mHiN1lbNC0WSjUtFV0sFNJywylKWmSjoWFa2iI1Msr+WLfC3d0I0oOMl8pVkmt5J6Uu5Zcb9dEyzcy/Rp2ajCWK+MEncrzmat9SVjm78Ol97o/nWslObltastBXJ/Vx0u+96CCpTU1Z8zmpWdJJom2yehuz9EbJ6G7P0SN/SH3UPn/3UQbNHk+pBt0+a6f6STZPQ3Z+iU2T0N2fokc+kPuofSH3UNmjyfUbdPmun+kj2T0N2fojZPZ92fokb+kHvUVVuT76Ku5+hjZo8n1G3T5ro/wAkwsuU6VXvJpvceiXMzKIO6EZLFTeFrau0afYbvIOWnU+qq9/Hae7x8JBUoaKvEuUMVpvRnk+HJm9ABWLwAAAAAAAAAAAByjPj7Wj+WXXUIXldfX1ONeqiaZ7/AGtH8uuuoQ3K/h6nGvVRtYfsrwKNTe/Ewkj1cEiqRbsRBaOAuRrzW1KS5Webitx1Y8N7mZaZvKFkTk2nWWh+azuZwDN63xs1qoWiak40qilJRucmrmtF7S1nSf8AFix+KtPo0v8AUM3GUZzknFXyLNGcUs2TYGqzdzipZQpyrUY1IRjN02qiiniUYyvWFvR2yNqZcouLsy0nfNAHmpPCnJ7STfMiFL5WrF4q0+jS/wBQ7hSnPsq55KSjvNr8oP2bavMh+rA4ZcdKzo+UWy2uyVrNTp14zqRioucaairpxlpam3q3Dm7RrYSnKEGpK2ZTrSTlkbeiu4pcb/UR0bNbNuNWw2aopyjKVKD0pSjfduaGc7oruKXG/wBRHVsyarjYLLtNdhhxrQRYiUoq8eZ4oQnlNXRp7fk6pZ5YZrQ+9ktMZcT9hjXk8t1kjXpuD2pLQ97LVJEDnFptPbTafGncxQq6xZ7zMxeH1MstzKXi8oCwUyt5S8oALl2z13CV+rXxGVVlgq06i1vT1dTNdeZtpfaUnwx6iOaJ6Un0sycWapihF8BdMTJng1ymWYx9OAAAAAAAAAAAAcpz3+1o/l111CG5XX19TjXqomee32rH8uuuoQ7K3h6nGvVRt4bsrwKNXe/Ew0iqRVI9JF0gKJFbiqRVI9seFLitxW4rce2B1T5J/wCDrfmZfpUybEK+Sj+Eq/mZfpUyanzuK/6yNKl2EWrV4OfmS6j51itC4l1H0Vau8n5kuo+d0tC4l1F74dul5f2QYngeWjy0XGijRpFU2tFdxS43+ojqGZsu4bN+FDqOY0l3FLjf6iOlZnvuGzfhQ6jOxKy8ztuxKLP3q/8AtZobVmtOdSc1UilOcpXYXovd922balarklctHCXFanuLnM+LnBtxJZKlVilPh4mg2IT8bH0X7y3VzSqpXxnCfBpj7yRO1vcXOIW1a1dwrSSa6qQ7Nht35ILabNOlLBUi4S3HrW6nrRZZPcp5OjaKbi7r9uEt7L3HP6tRQbjJpOLaa1pp3NFyjV1i+pm4vD6iW/J7j1eZlo7ylxx6jVTt0VtJvoMi1WqThQu0Xyhw6iWaK1Oaz8vc6DkzwaMsxMmeDXKZZhn1wAAAAAAAAAAAByvPX7Vj+XXXUIdlbw9TjXqomOev2rH8uuuoQ/Ky+uqca9VG7huzHwKFXe/ExEj0kEj0kXEQBI9XBIqkdpHguFx6uK3HtgdR+Sr+Eq/mZfpUyaEM+Sv+Eq/mZfpUyZnzeK/7SNKl2EWrV3k/Ml1Hz0loXEuo+hbV3k/Ml1Hz2loXEi98N3S8v7IMTwPLR5aLjR5aNNlU2tJdxy4366OiZpzusVn/AAo9Rzyku45cb9dE9zWl3HZ/w49RQrq68zyq7JG97Kx2U90bBOcVJONz3b93iPf0XPdj0+4o6UVxOVTqNXSZZ7IU7IX/AKLnux6fce6eS3f2zV3Bts804czpUqr4GXYnfTV/DzXnN84Ir51aLtrssufX03nQ8o2+FmpOpLQoq6Mdcpaoo5lWqOcpTlplKTlJ8Ld7JsGm5SlwIPiskoQp8THaNjaF2lDzodRguJsLQu0oedDqLszIo8fL3Oh5M8GuUyzEyZ4NcplmAfagAAAAAAAAAAAHK8++0ypSk9qVKMVx4prraIvl2hhqY9U0udaGua4n/wAp2RZVIQtEE8VK96NvC9u7iuT5CIUakLXSwy0SW3dtxlvlwGzhppwT5ZMpVY/M0R9HpF+1ZPnSfbK9apLTF+4so0VnuKzKo9JFEekdo8KpFbgj1cd2PDp/yW/wlX8xL9KmTI5Pmtnosn0Z0uwOriqOpix4Lr4xjddhe96Tc/4rryR/+1fAYWIwladWUoxy8UXqdaCik2Tq095PzJdR8+paFxI6LV+VVSi4/NWr014Va15hzy4t4GhOkpaatuIq84ytonhnllxRbdyV73FpZtcm5IaaqVdF2lRfXL3FyclHeQJXK2qHYrIoPQ3hTXC5Ymusmubl8bLQT1U4dRB67drrQpQ0wi9L3d2XsRP7PHDFR3EkUanBeZDiZJWRKsmP6qHE/WZlEes2WZU4qCjF3a73u3l3ZBLeR52ZkqE227F2njKSgk3wXA3hj2yVVR+pjCUvvuUV0I1eyCW8jzsuUc4E3dONy3U77uQ51E1nY72yjLLSsRHLlS0Sqd03qS72O1BL7l2hrhNY0dLypk2FqpOLuvuvpz3srtDXAc5qU3FuLVzi2mtxp3NGlh6qnG1rWMDHYaVGd27p8Sw0Z9oXaUPOh1GG0Z1oXaUOOHUSzK1Hj5e5P8meDXKZZiZM8GuUyzBPtAAAAAAAAAAAACzarMqkXCWlM5hnHmNUo1HVs/a6W7loXJucW0dVPMoJ6GrySnVlTd4nMoqSsziSt1pp9rUouXCk1fzXofP79uyvm/tOwVciUJ6XBFvY7Z94i2sb9q9SHUfU5Krb/wBr/T/aVVtXkvR/adZ2O2feIbHbPvEdbd9vqzzUfU5QravJehfCelbV5L0L4Tqux2z7xDY7Z94j3b/t9WNn+pyv58vJuhfCUdtXkvQvhOq7HbPvENjtn3iG3/b6s82f6nJnlKO183XMvhPDynDyddHwkoyhk2mrSopaML9prrVYIKcldr9hahVc0nb1ZnVsRGlJp8HY1H0zd3lHD0dUStnstpt0sC7WOi9LQruLbfKbSNihuGfku0OzVI1IJXrbWqUXtxZ1Jzt8qSfUhWPhdXTsZdjzT+ZQjO6/F3ze2pcJlYyVWK3UrVTvjdJNXSg7r48EkYNpzbi3fTk4fdfbLke31lGnXtlU3k+Jwsqj1lLNM0eMYzZbGqu/p/1e4bGqu/p/1e4m11PmUtlr91mtxjGbLY1V31P+r3Fyz5tSv+smsO5C+98r2jx1qa4nqwldu2ibLIzboQv+9dxYncQjLiXzmvd4x8+vpvJzbrZCzUnJ3JRV0Ir+Z3aIo55Wm5ScpaXJuTe6272cYRNylPgT/EpKNOFK92vxYsNGdaF2lHjh1GHJGbaldGitd8epe8uTMulx8vcnmTPBrlMsxMmeDXKZZgn2YAAAAAAAAAAAAAAAAAAAAAAAAAABAcvpwrxnuex/7li3WfElUjp0abta1Mkec2SuyJyXGuBkWstsdJ4JLXta1xGjhql0o8V6mFj8O1Nz/i/RlhHuKMxqjPTfgb5P2Kqy0/GL+ku6Zkap8GizZ68qclKEnCS1p3Pi4Td2bOyrHROMKnDpg+jR0GtVlp+MXQelZafjF0Ec4wn2kT0p1qXYlbzN2s714l+n/aNly8S/TXuNOrLT8Yugr81h4xdBFqKPL3LO2YrvL0NvsvXiX6a9xbrZ4Su7Skk92Ur1zJI1bstPxi6Dy7LT8Yug9VCly9zx4vEv+XsY9ut1SvLFUliepbUYrcS1GI0bB2Wn4xdB57BRW3PFy+4nUklZIpShKTvJ+pi2WzY391bb9hdtMsdWEF/K1z33s9WjKCisNNXLav2uZGXm9kuU5qbXFf1sgrVdFXe/gXcJh9ZJJbr3b/ol+To3U4mUeYQuSS1I9GSfSgAAAAAAAAAAAAAAAAAAAAAAAAAAHmcFJXNXpmhypmxGppSv60SAAEDqZq1E7lKSKbGa2/lzE9B3rJ831ItTS7q6IgWxutv5c37Fdjlbfy5v2J4BrJ831Gopd1dEQTY9X8ZLm/YbHq/jJc37E7A1k+b6jUUu6uiIJsdr+MlzfsU2OVt/Lm/YngGsnzfUail3V0RAtjdbfy5v2CzZq7+XMT0DWT5vqNRS7q6IieT80rmpSvb3ZEmstljTV0eVl4HBKlbJAAA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520700" y="3032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867400"/>
            <a:ext cx="143796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47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2013 Statewide Results</a:t>
            </a:r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B3A5A3B6-DDEC-4B65-882A-39B302BA4485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>
              <a:solidFill>
                <a:srgbClr val="FFFFFF"/>
              </a:solidFill>
            </a:endParaRPr>
          </a:p>
        </p:txBody>
      </p:sp>
      <p:sp>
        <p:nvSpPr>
          <p:cNvPr id="1843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127125" y="1771650"/>
            <a:ext cx="8016875" cy="44196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Districts (Including Charter Operators)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Of the 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1,228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 districts in the state, 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1,136 (92.5%)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achieved a 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Met Standard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 or 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Met Alternative Standard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rating.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A total of 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80 (6.5%)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districts were rated 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Improvement Required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and 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12 (1%)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were labeled as Not Rated.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8435" name="Text Placeholder 5"/>
          <p:cNvSpPr txBox="1">
            <a:spLocks/>
          </p:cNvSpPr>
          <p:nvPr/>
        </p:nvSpPr>
        <p:spPr bwMode="auto">
          <a:xfrm>
            <a:off x="457200" y="3048000"/>
            <a:ext cx="8216900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1947863" algn="l"/>
                <a:tab pos="2405063" algn="l"/>
              </a:tabLst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1947863" algn="l"/>
                <a:tab pos="2405063" algn="l"/>
              </a:tabLst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Clr>
                <a:srgbClr val="C45816"/>
              </a:buClr>
              <a:buSzPct val="150000"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2013 Statewide Results</a:t>
            </a:r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03E07EC0-FF46-42BA-B7D5-3D0D8450FCCF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smtClean="0">
              <a:solidFill>
                <a:srgbClr val="FFFFFF"/>
              </a:solidFill>
            </a:endParaRPr>
          </a:p>
        </p:txBody>
      </p:sp>
      <p:sp>
        <p:nvSpPr>
          <p:cNvPr id="19461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76275" y="1676400"/>
            <a:ext cx="8016875" cy="44196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Campuses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Of the 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8,555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 campuses in the state, </a:t>
            </a: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7,206 (84.2%)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achieved a 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Met Standard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or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 Met Alternative Standard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rating.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778 (9.1%)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were labeled 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Improvement Required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b="1" dirty="0" smtClean="0">
                <a:latin typeface="Calibri" pitchFamily="34" charset="0"/>
                <a:ea typeface="ＭＳ Ｐゴシック" pitchFamily="34" charset="-128"/>
              </a:rPr>
              <a:t>571 (6.7%) 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were labeled as </a:t>
            </a:r>
            <a:r>
              <a:rPr lang="en-US" altLang="en-US" sz="2000" i="1" dirty="0" smtClean="0">
                <a:latin typeface="Calibri" pitchFamily="34" charset="0"/>
                <a:ea typeface="ＭＳ Ｐゴシック" pitchFamily="34" charset="-128"/>
              </a:rPr>
              <a:t>Not Rated</a:t>
            </a:r>
            <a:r>
              <a:rPr lang="en-US" altLang="en-US" sz="2000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9459" name="Text Placeholder 5"/>
          <p:cNvSpPr txBox="1">
            <a:spLocks/>
          </p:cNvSpPr>
          <p:nvPr/>
        </p:nvSpPr>
        <p:spPr bwMode="auto">
          <a:xfrm>
            <a:off x="576263" y="2057400"/>
            <a:ext cx="8216900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1947863" algn="l"/>
                <a:tab pos="2405063" algn="l"/>
              </a:tabLst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1947863" algn="l"/>
                <a:tab pos="2405063" algn="l"/>
              </a:tabLst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Clr>
                <a:srgbClr val="C45816"/>
              </a:buClr>
              <a:buSzPct val="150000"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2013 Statewide Results</a:t>
            </a:r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F01B4A78-BEBB-4A88-A0A1-4C61805533D5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smtClean="0">
              <a:solidFill>
                <a:srgbClr val="FFFFFF"/>
              </a:solidFill>
            </a:endParaRPr>
          </a:p>
        </p:txBody>
      </p:sp>
      <p:sp>
        <p:nvSpPr>
          <p:cNvPr id="21509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127125" y="1733550"/>
            <a:ext cx="8016875" cy="4956175"/>
          </a:xfrm>
        </p:spPr>
        <p:txBody>
          <a:bodyPr/>
          <a:lstStyle/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Distinction Designations</a:t>
            </a:r>
          </a:p>
          <a:p>
            <a:pPr marL="342900" indent="-342900" algn="ctr">
              <a:lnSpc>
                <a:spcPts val="2400"/>
              </a:lnSpc>
              <a:spcBef>
                <a:spcPct val="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Only campuses that received a </a:t>
            </a:r>
            <a:r>
              <a:rPr lang="en-US" altLang="en-US" sz="2000" i="1" smtClean="0">
                <a:latin typeface="Calibri" pitchFamily="34" charset="0"/>
                <a:ea typeface="ＭＳ Ｐゴシック" pitchFamily="34" charset="-128"/>
              </a:rPr>
              <a:t>Met Standard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rating are eligible for Distinction Designations in 2013. Districts, charter operators, and </a:t>
            </a:r>
            <a:br>
              <a:rPr lang="en-US" altLang="en-US" sz="2000" smtClean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AEA campuses are not eligible to receive Distinction Designations.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Of the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8,555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campuses,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 1,991 (23.3%)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campuses received a distinction for achieving the Top 25% in Student Progress.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2,323 (27.2%)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received a distinction for reading/ELA and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1,906 (22.3%)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received a distinction for mathematics.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In total,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3,599 (42.1%)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received one or more Distinction Designations.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759 (8.9%)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received Distinction Designations in all three categories.</a:t>
            </a:r>
          </a:p>
        </p:txBody>
      </p:sp>
      <p:sp>
        <p:nvSpPr>
          <p:cNvPr id="21507" name="Text Placeholder 5"/>
          <p:cNvSpPr txBox="1">
            <a:spLocks/>
          </p:cNvSpPr>
          <p:nvPr/>
        </p:nvSpPr>
        <p:spPr bwMode="auto">
          <a:xfrm>
            <a:off x="595313" y="1689100"/>
            <a:ext cx="8216900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1947863" algn="l"/>
                <a:tab pos="2405063" algn="l"/>
              </a:tabLst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1947863" algn="l"/>
                <a:tab pos="2405063" algn="l"/>
              </a:tabLst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Clr>
                <a:srgbClr val="C45816"/>
              </a:buClr>
              <a:buSzPct val="150000"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solidFill>
                  <a:schemeClr val="accent1"/>
                </a:solidFill>
                <a:latin typeface="Goudy Old Style" pitchFamily="18" charset="0"/>
                <a:ea typeface="ＭＳ Ｐゴシック" pitchFamily="34" charset="-128"/>
              </a:rPr>
              <a:t>2013 Statewide Results</a:t>
            </a:r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855B92DB-B3A4-4536-A580-05D306E6E40F}" type="slidenum">
              <a:rPr lang="en-US" altLang="en-US" sz="1200" smtClean="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 smtClean="0">
              <a:solidFill>
                <a:srgbClr val="FFFFFF"/>
              </a:solidFill>
            </a:endParaRPr>
          </a:p>
        </p:txBody>
      </p:sp>
      <p:sp>
        <p:nvSpPr>
          <p:cNvPr id="22533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942975" y="1695450"/>
            <a:ext cx="8201025" cy="4956175"/>
          </a:xfrm>
        </p:spPr>
        <p:txBody>
          <a:bodyPr/>
          <a:lstStyle/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System Safeguards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None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Of the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55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 performance indicators (five subject areas x 11 student groups) evaluated in the system safeguards,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52 (94.5%)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indicators achieved the performance target of 50%. 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All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22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 of the participation indicators (two subject areas x 11 student groups) achieved the participation target of 95%.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Of the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11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 student groups, </a:t>
            </a:r>
            <a:r>
              <a:rPr lang="en-US" altLang="en-US" sz="2000" b="1" smtClean="0">
                <a:latin typeface="Calibri" pitchFamily="34" charset="0"/>
                <a:ea typeface="ＭＳ Ｐゴシック" pitchFamily="34" charset="-128"/>
              </a:rPr>
              <a:t>9 (81.8%) </a:t>
            </a: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achieved the graduation rate of </a:t>
            </a:r>
            <a:br>
              <a:rPr lang="en-US" altLang="en-US" sz="2000" smtClean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78% for the four-year rate, achieved 83% for the five-year rate, or demonstrated sufficient improvement to achieve the goal of 90%.</a:t>
            </a: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endParaRPr lang="en-US" altLang="en-US" sz="2000" smtClean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ts val="2400"/>
              </a:lnSpc>
              <a:spcBef>
                <a:spcPct val="0"/>
              </a:spcBef>
              <a:buClr>
                <a:srgbClr val="C45816"/>
              </a:buClr>
              <a:buSzPct val="150000"/>
              <a:buFont typeface="Wingdings" pitchFamily="2" charset="2"/>
              <a:buChar char="§"/>
            </a:pP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The state did not exceed the federal limit of 1% on STAAR Alternate </a:t>
            </a:r>
            <a:br>
              <a:rPr lang="en-US" altLang="en-US" sz="2000" smtClean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2000" smtClean="0">
                <a:latin typeface="Calibri" pitchFamily="34" charset="0"/>
                <a:ea typeface="ＭＳ Ｐゴシック" pitchFamily="34" charset="-128"/>
              </a:rPr>
              <a:t>or the 2% limit on STAAR Modified results.</a:t>
            </a:r>
          </a:p>
        </p:txBody>
      </p:sp>
      <p:sp>
        <p:nvSpPr>
          <p:cNvPr id="22531" name="Text Placeholder 5"/>
          <p:cNvSpPr txBox="1">
            <a:spLocks/>
          </p:cNvSpPr>
          <p:nvPr/>
        </p:nvSpPr>
        <p:spPr bwMode="auto">
          <a:xfrm>
            <a:off x="595313" y="1689100"/>
            <a:ext cx="8216900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1947863" algn="l"/>
                <a:tab pos="2405063" algn="l"/>
              </a:tabLst>
              <a:defRPr sz="29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1947863" algn="l"/>
                <a:tab pos="2405063" algn="l"/>
              </a:tabLst>
              <a:defRPr sz="26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3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BD0D9"/>
              </a:buClr>
              <a:buSzPct val="7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" pitchFamily="2" charset="2"/>
              <a:buChar char=""/>
              <a:tabLst>
                <a:tab pos="1947863" algn="l"/>
                <a:tab pos="2405063" algn="l"/>
              </a:tabLst>
              <a:defRPr sz="2000">
                <a:solidFill>
                  <a:schemeClr val="tx1"/>
                </a:solidFill>
                <a:latin typeface="Tw Cen MT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2800"/>
              </a:lnSpc>
              <a:spcBef>
                <a:spcPct val="0"/>
              </a:spcBef>
              <a:buClr>
                <a:srgbClr val="C45816"/>
              </a:buClr>
              <a:buSzPct val="150000"/>
              <a:buFontTx/>
              <a:buNone/>
            </a:pPr>
            <a:endParaRPr lang="en-US" altLang="en-US" sz="2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533400" y="244475"/>
            <a:ext cx="8229600" cy="990600"/>
          </a:xfrm>
        </p:spPr>
        <p:txBody>
          <a:bodyPr/>
          <a:lstStyle/>
          <a:p>
            <a:r>
              <a:rPr lang="en-US" altLang="en-US" sz="3800" smtClean="0">
                <a:latin typeface="Arial" charset="0"/>
                <a:cs typeface="Arial" charset="0"/>
              </a:rPr>
              <a:t>Phase-in Level  - Met Satisfactory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071563"/>
          <a:ext cx="6553199" cy="5735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272"/>
                <a:gridCol w="2242918"/>
                <a:gridCol w="1109003"/>
                <a:gridCol w="1109003"/>
                <a:gridCol w="1109003"/>
              </a:tblGrid>
              <a:tr h="40530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Subject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1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2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Final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Reading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3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4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5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6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7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45364">
                <a:tc rowSpan="6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Math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3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72%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83%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4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73%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81%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5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6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7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43%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Science</a:t>
                      </a: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5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70%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80%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Social Studies</a:t>
                      </a: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8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Writing</a:t>
                      </a: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4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Grade 7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56%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72%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50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2038" y="222250"/>
            <a:ext cx="7024687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/>
              <a:t>Phase-in Level  - Met Satisfactory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66838" y="1362075"/>
          <a:ext cx="6477000" cy="5622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522"/>
                <a:gridCol w="1448270"/>
                <a:gridCol w="1246565"/>
                <a:gridCol w="1272268"/>
                <a:gridCol w="1349375"/>
              </a:tblGrid>
              <a:tr h="6309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Subject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1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2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Final</a:t>
                      </a:r>
                      <a:endParaRPr lang="en-US" sz="18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Reading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 Reading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II</a:t>
                      </a:r>
                      <a:r>
                        <a:rPr lang="en-US" sz="1400" b="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Reading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54%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59%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 Writing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49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English II Writing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76%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0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630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Math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Algebra I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50%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0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421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Science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Biology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</a:rPr>
                        <a:t>37%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48%</a:t>
                      </a: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0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7933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Social Studies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U.S. History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 41%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53%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65%</a:t>
                      </a: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64071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7379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Pressing Issues!!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Ensuring </a:t>
            </a:r>
            <a:r>
              <a:rPr lang="en-US" dirty="0"/>
              <a:t>s</a:t>
            </a:r>
            <a:r>
              <a:rPr lang="en-US" dirty="0" smtClean="0"/>
              <a:t>tudents who are Level III stay Level III</a:t>
            </a:r>
          </a:p>
          <a:p>
            <a:r>
              <a:rPr lang="en-US" dirty="0"/>
              <a:t> </a:t>
            </a:r>
            <a:r>
              <a:rPr lang="en-US" dirty="0" smtClean="0"/>
              <a:t>Ensuring students who are approaching Level III get there. </a:t>
            </a:r>
          </a:p>
          <a:p>
            <a:r>
              <a:rPr lang="en-US" dirty="0"/>
              <a:t> </a:t>
            </a:r>
            <a:r>
              <a:rPr lang="en-US" dirty="0" smtClean="0"/>
              <a:t>Identifying students who did not meet the growth target last year and ensuring they are receiving immediate intervention.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16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2431</TotalTime>
  <Words>483</Words>
  <Application>Microsoft Office PowerPoint</Application>
  <PresentationFormat>On-screen Show (4:3)</PresentationFormat>
  <Paragraphs>203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Accountability Update</vt:lpstr>
      <vt:lpstr>2013 Statewide Results</vt:lpstr>
      <vt:lpstr>2013 Statewide Results</vt:lpstr>
      <vt:lpstr>2013 Statewide Results</vt:lpstr>
      <vt:lpstr>2013 Statewide Results</vt:lpstr>
      <vt:lpstr>Phase-in Level  - Met Satisfactory</vt:lpstr>
      <vt:lpstr>Phase-in Level  - Met Satisfactory</vt:lpstr>
      <vt:lpstr>Pressing Issues!!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State Accountability System</dc:title>
  <dc:creator>Dewease, Diane</dc:creator>
  <cp:lastModifiedBy>Ty Duncan</cp:lastModifiedBy>
  <cp:revision>192</cp:revision>
  <cp:lastPrinted>2013-07-23T15:25:47Z</cp:lastPrinted>
  <dcterms:created xsi:type="dcterms:W3CDTF">2013-07-21T18:47:00Z</dcterms:created>
  <dcterms:modified xsi:type="dcterms:W3CDTF">2013-10-08T13:25:39Z</dcterms:modified>
</cp:coreProperties>
</file>